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7"/>
  </p:notes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1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B8EF5B-8911-4E6B-BE60-A891D76A97E5}" type="datetimeFigureOut">
              <a:rPr lang="en-US" smtClean="0"/>
              <a:t>7/1/2019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9780BF-8E58-4FC3-A6CF-863322CCF444}" type="slidenum">
              <a:rPr lang="en-US" smtClean="0"/>
              <a:t>‹#›</a:t>
            </a:fld>
            <a:endParaRPr lang="en-US"/>
          </a:p>
        </p:txBody>
      </p:sp>
    </p:spTree>
    <p:extLst>
      <p:ext uri="{BB962C8B-B14F-4D97-AF65-F5344CB8AC3E}">
        <p14:creationId xmlns:p14="http://schemas.microsoft.com/office/powerpoint/2010/main" val="1348582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every education system assessment</a:t>
            </a:r>
            <a:r>
              <a:rPr lang="en-US" baseline="0" dirty="0" smtClean="0"/>
              <a:t> is a fundamental element of learning.  Through intelligence assessment students , teachers and their parents are able to determine whether or not one is understanding whatever they been taught. Students from the assessment results know they are doing poorly they may put more effort.  Further, assessments helps teachers. Assessments enables teachers to know whether their teaching has been effective.  Further intelligence testing in education assists identifying disabilities in participants as well as delayed skills. Thus, determining their eligibility in receiving individualized lesson plans.  Further, this tests play a key role in making placement decisions particularly of disabled students. Federal law always dictate that disabled students should be placed in classrooms with their non-disabled peers whenever possible. </a:t>
            </a:r>
            <a:endParaRPr lang="en-US" dirty="0"/>
          </a:p>
        </p:txBody>
      </p:sp>
      <p:sp>
        <p:nvSpPr>
          <p:cNvPr id="4" name="Slide Number Placeholder 3"/>
          <p:cNvSpPr>
            <a:spLocks noGrp="1"/>
          </p:cNvSpPr>
          <p:nvPr>
            <p:ph type="sldNum" sz="quarter" idx="10"/>
          </p:nvPr>
        </p:nvSpPr>
        <p:spPr/>
        <p:txBody>
          <a:bodyPr/>
          <a:lstStyle/>
          <a:p>
            <a:fld id="{AD9780BF-8E58-4FC3-A6CF-863322CCF444}" type="slidenum">
              <a:rPr lang="en-US" smtClean="0"/>
              <a:t>2</a:t>
            </a:fld>
            <a:endParaRPr lang="en-US"/>
          </a:p>
        </p:txBody>
      </p:sp>
    </p:spTree>
    <p:extLst>
      <p:ext uri="{BB962C8B-B14F-4D97-AF65-F5344CB8AC3E}">
        <p14:creationId xmlns:p14="http://schemas.microsoft.com/office/powerpoint/2010/main" val="235996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Intelligence testing should</a:t>
            </a:r>
            <a:r>
              <a:rPr lang="en-US" baseline="0" dirty="0" smtClean="0"/>
              <a:t> follow the stipulated ethical standards and consideration put in place by American Psychological Association’s (APA). Firstly the test users should be qualified to take a particular intelligence test. It should be known that testing that occurs outside the typical context of a child’s experiences may show results that are highly misleading. The administrators of the test  should not only be qualified but also understand that different age groups should be treated differently during the admission sessions. Further, consideration for intelligence testing would be that testing should show continuity meaning, that testing should be ongoing and it should show changes and progress that the child has made through the course time. The set APA guidelines and rules should be applied ensuring that public representatives understand their responsibilities and are qualified. The material used for the test should not be tampered with as that would result in misleading results. Another ethical consideration that should be taken into account when using and intelligence test is that one should not use the test solely to predict success or learning. One should concentrate on having multiple sources of information in order to be sure that one is revealing the multiple factors that contribute to a child’s behavior or intelligence (Sternberg, 2018)).  </a:t>
            </a:r>
            <a:endParaRPr lang="en-US" dirty="0"/>
          </a:p>
        </p:txBody>
      </p:sp>
      <p:sp>
        <p:nvSpPr>
          <p:cNvPr id="4" name="Slide Number Placeholder 3"/>
          <p:cNvSpPr>
            <a:spLocks noGrp="1"/>
          </p:cNvSpPr>
          <p:nvPr>
            <p:ph type="sldNum" sz="quarter" idx="10"/>
          </p:nvPr>
        </p:nvSpPr>
        <p:spPr/>
        <p:txBody>
          <a:bodyPr/>
          <a:lstStyle/>
          <a:p>
            <a:fld id="{AD9780BF-8E58-4FC3-A6CF-863322CCF444}" type="slidenum">
              <a:rPr lang="en-US" smtClean="0"/>
              <a:t>3</a:t>
            </a:fld>
            <a:endParaRPr lang="en-US"/>
          </a:p>
        </p:txBody>
      </p:sp>
    </p:spTree>
    <p:extLst>
      <p:ext uri="{BB962C8B-B14F-4D97-AF65-F5344CB8AC3E}">
        <p14:creationId xmlns:p14="http://schemas.microsoft.com/office/powerpoint/2010/main" val="3240473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Cultural consideration should also be made when administering</a:t>
            </a:r>
            <a:r>
              <a:rPr lang="en-US" baseline="0" dirty="0" smtClean="0"/>
              <a:t> </a:t>
            </a:r>
            <a:r>
              <a:rPr lang="en-US" dirty="0" smtClean="0"/>
              <a:t> intelligence tests. As stated</a:t>
            </a:r>
            <a:r>
              <a:rPr lang="en-US" baseline="0" dirty="0" smtClean="0"/>
              <a:t> </a:t>
            </a:r>
            <a:r>
              <a:rPr lang="en-US" dirty="0" smtClean="0"/>
              <a:t>earlier, among the consequences of intelligence</a:t>
            </a:r>
            <a:r>
              <a:rPr lang="en-US" baseline="0" dirty="0" smtClean="0"/>
              <a:t> </a:t>
            </a:r>
            <a:r>
              <a:rPr lang="en-US" dirty="0" smtClean="0"/>
              <a:t>tests, some may negatively impact minorities and women (Ford, 2017).</a:t>
            </a:r>
            <a:r>
              <a:rPr lang="en-US" baseline="0" dirty="0" smtClean="0"/>
              <a:t>  As earlier stated the test results have been used to make inaccurate conclusions about populations such as immigrants. Further, there is immense concern about the low performances exhibited by  racially and linguistically diverse students such as African Americans and  Hispanic Americans. This does not mean that they are mentally retarded but they may not understand the instructions set.  Further, these populations are also underrepresented in the gifted education. This may be attributed to lack of motivation from authorities and other governing bodies. Most of the people from these populations are underprivileged and that may affect their scores(Ford, 2017). </a:t>
            </a:r>
            <a:endParaRPr lang="en-US" dirty="0"/>
          </a:p>
        </p:txBody>
      </p:sp>
      <p:sp>
        <p:nvSpPr>
          <p:cNvPr id="4" name="Slide Number Placeholder 3"/>
          <p:cNvSpPr>
            <a:spLocks noGrp="1"/>
          </p:cNvSpPr>
          <p:nvPr>
            <p:ph type="sldNum" sz="quarter" idx="10"/>
          </p:nvPr>
        </p:nvSpPr>
        <p:spPr/>
        <p:txBody>
          <a:bodyPr/>
          <a:lstStyle/>
          <a:p>
            <a:fld id="{AD9780BF-8E58-4FC3-A6CF-863322CCF444}" type="slidenum">
              <a:rPr lang="en-US" smtClean="0"/>
              <a:t>4</a:t>
            </a:fld>
            <a:endParaRPr lang="en-US"/>
          </a:p>
        </p:txBody>
      </p:sp>
    </p:spTree>
    <p:extLst>
      <p:ext uri="{BB962C8B-B14F-4D97-AF65-F5344CB8AC3E}">
        <p14:creationId xmlns:p14="http://schemas.microsoft.com/office/powerpoint/2010/main" val="31908719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A6E2EC57-3168-487C-87EF-5163D842472F}" type="datetimeFigureOut">
              <a:rPr lang="en-US" smtClean="0"/>
              <a:t>7/1/2019</a:t>
            </a:fld>
            <a:endParaRPr lang="en-US"/>
          </a:p>
        </p:txBody>
      </p:sp>
      <p:sp>
        <p:nvSpPr>
          <p:cNvPr id="5" name="Footer Placeholder 4"/>
          <p:cNvSpPr>
            <a:spLocks noGrp="1"/>
          </p:cNvSpPr>
          <p:nvPr>
            <p:ph type="ftr" sz="quarter" idx="11"/>
          </p:nvPr>
        </p:nvSpPr>
        <p:spPr bwMode="white"/>
        <p:txBody>
          <a:bodyPr/>
          <a:lstStyle/>
          <a:p>
            <a:endParaRPr lang="en-US"/>
          </a:p>
        </p:txBody>
      </p:sp>
      <p:sp>
        <p:nvSpPr>
          <p:cNvPr id="6" name="Slide Number Placeholder 5"/>
          <p:cNvSpPr>
            <a:spLocks noGrp="1"/>
          </p:cNvSpPr>
          <p:nvPr>
            <p:ph type="sldNum" sz="quarter" idx="12"/>
          </p:nvPr>
        </p:nvSpPr>
        <p:spPr/>
        <p:txBody>
          <a:bodyPr/>
          <a:lstStyle/>
          <a:p>
            <a:fld id="{DB552193-7A7C-4821-B9E8-76325AD5BE5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6E2EC57-3168-487C-87EF-5163D842472F}" type="datetimeFigureOut">
              <a:rPr lang="en-US" smtClean="0"/>
              <a:t>7/1/2019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552193-7A7C-4821-B9E8-76325AD5BE59}" type="slidenum">
              <a:rPr lang="en-US" smtClean="0"/>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6E2EC57-3168-487C-87EF-5163D842472F}" type="datetimeFigureOut">
              <a:rPr lang="en-US" smtClean="0"/>
              <a:t>7/1/2019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552193-7A7C-4821-B9E8-76325AD5BE59}" type="slidenum">
              <a:rPr lang="en-US" smtClean="0"/>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6E2EC57-3168-487C-87EF-5163D842472F}" type="datetimeFigureOut">
              <a:rPr lang="en-US" smtClean="0"/>
              <a:t>7/1/2019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552193-7A7C-4821-B9E8-76325AD5BE59}" type="slidenum">
              <a:rPr lang="en-US" smtClean="0"/>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A6E2EC57-3168-487C-87EF-5163D842472F}" type="datetimeFigureOut">
              <a:rPr lang="en-US" smtClean="0"/>
              <a:t>7/1/2019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552193-7A7C-4821-B9E8-76325AD5BE5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E2EC57-3168-487C-87EF-5163D842472F}" type="datetimeFigureOut">
              <a:rPr lang="en-US" smtClean="0"/>
              <a:t>7/1/2019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552193-7A7C-4821-B9E8-76325AD5BE59}" type="slidenum">
              <a:rPr lang="en-US" smtClean="0"/>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6E2EC57-3168-487C-87EF-5163D842472F}" type="datetimeFigureOut">
              <a:rPr lang="en-US" smtClean="0"/>
              <a:t>7/1/2019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552193-7A7C-4821-B9E8-76325AD5BE5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E2EC57-3168-487C-87EF-5163D842472F}" type="datetimeFigureOut">
              <a:rPr lang="en-US" smtClean="0"/>
              <a:t>7/1/2019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552193-7A7C-4821-B9E8-76325AD5BE59}" type="slidenum">
              <a:rPr lang="en-US" smtClean="0"/>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E2EC57-3168-487C-87EF-5163D842472F}" type="datetimeFigureOut">
              <a:rPr lang="en-US" smtClean="0"/>
              <a:t>7/1/2019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552193-7A7C-4821-B9E8-76325AD5BE5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E2EC57-3168-487C-87EF-5163D842472F}" type="datetimeFigureOut">
              <a:rPr lang="en-US" smtClean="0"/>
              <a:t>7/1/2019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552193-7A7C-4821-B9E8-76325AD5BE5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6E2EC57-3168-487C-87EF-5163D842472F}" type="datetimeFigureOut">
              <a:rPr lang="en-US" smtClean="0"/>
              <a:t>7/1/2019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552193-7A7C-4821-B9E8-76325AD5BE5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A6E2EC57-3168-487C-87EF-5163D842472F}" type="datetimeFigureOut">
              <a:rPr lang="en-US" smtClean="0"/>
              <a:t>7/1/2019</a:t>
            </a:fld>
            <a:endParaRPr lang="en-US"/>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DB552193-7A7C-4821-B9E8-76325AD5BE5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nrcgt.uconn.edu/research-based_resources/ford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assessments and education</a:t>
            </a:r>
            <a:endParaRPr lang="en-US" dirty="0"/>
          </a:p>
        </p:txBody>
      </p:sp>
      <p:sp>
        <p:nvSpPr>
          <p:cNvPr id="3" name="Subtitle 2"/>
          <p:cNvSpPr>
            <a:spLocks noGrp="1"/>
          </p:cNvSpPr>
          <p:nvPr>
            <p:ph type="subTitle" idx="1"/>
          </p:nvPr>
        </p:nvSpPr>
        <p:spPr>
          <a:xfrm>
            <a:off x="1371600" y="3429000"/>
            <a:ext cx="6400800" cy="1905000"/>
          </a:xfrm>
        </p:spPr>
        <p:txBody>
          <a:bodyPr>
            <a:normAutofit fontScale="92500" lnSpcReduction="10000"/>
          </a:bodyPr>
          <a:lstStyle/>
          <a:p>
            <a:r>
              <a:rPr lang="en-US" i="0" dirty="0" smtClean="0"/>
              <a:t>Assessments and Education</a:t>
            </a:r>
          </a:p>
          <a:p>
            <a:r>
              <a:rPr lang="en-US" i="0" dirty="0" smtClean="0"/>
              <a:t>Name</a:t>
            </a:r>
          </a:p>
          <a:p>
            <a:r>
              <a:rPr lang="en-US" i="0" dirty="0" smtClean="0"/>
              <a:t>Institutional Affiliation</a:t>
            </a:r>
          </a:p>
          <a:p>
            <a:r>
              <a:rPr lang="en-US" i="0" dirty="0" smtClean="0"/>
              <a:t>Date</a:t>
            </a:r>
          </a:p>
          <a:p>
            <a:endParaRPr lang="en-US" dirty="0"/>
          </a:p>
        </p:txBody>
      </p:sp>
    </p:spTree>
    <p:extLst>
      <p:ext uri="{BB962C8B-B14F-4D97-AF65-F5344CB8AC3E}">
        <p14:creationId xmlns:p14="http://schemas.microsoft.com/office/powerpoint/2010/main" val="362137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latin typeface="Times New Roman" pitchFamily="18" charset="0"/>
                <a:cs typeface="Times New Roman" pitchFamily="18" charset="0"/>
              </a:rPr>
              <a:t>use of assessments in education</a:t>
            </a:r>
          </a:p>
        </p:txBody>
      </p:sp>
      <p:sp>
        <p:nvSpPr>
          <p:cNvPr id="3" name="Content Placeholder 2"/>
          <p:cNvSpPr>
            <a:spLocks noGrp="1"/>
          </p:cNvSpPr>
          <p:nvPr>
            <p:ph idx="1"/>
          </p:nvPr>
        </p:nvSpPr>
        <p:spPr/>
        <p:txBody>
          <a:bodyPr/>
          <a:lstStyle/>
          <a:p>
            <a:r>
              <a:rPr lang="en-US" dirty="0" smtClean="0"/>
              <a:t>Student learning</a:t>
            </a:r>
          </a:p>
          <a:p>
            <a:r>
              <a:rPr lang="en-US" dirty="0" smtClean="0"/>
              <a:t>Teaching</a:t>
            </a:r>
          </a:p>
          <a:p>
            <a:r>
              <a:rPr lang="en-US" dirty="0" smtClean="0"/>
              <a:t>Enables placement decisions</a:t>
            </a:r>
          </a:p>
          <a:p>
            <a:r>
              <a:rPr lang="en-US" dirty="0" smtClean="0"/>
              <a:t>Supports individualized lesson plans</a:t>
            </a:r>
            <a:endParaRPr lang="en-US" dirty="0"/>
          </a:p>
        </p:txBody>
      </p:sp>
    </p:spTree>
    <p:extLst>
      <p:ext uri="{BB962C8B-B14F-4D97-AF65-F5344CB8AC3E}">
        <p14:creationId xmlns:p14="http://schemas.microsoft.com/office/powerpoint/2010/main" val="124644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a:latin typeface="Times New Roman" pitchFamily="18" charset="0"/>
                <a:cs typeface="Times New Roman" pitchFamily="18" charset="0"/>
              </a:rPr>
              <a:t>ethical </a:t>
            </a:r>
            <a:r>
              <a:rPr lang="en-US" sz="2000" dirty="0" smtClean="0">
                <a:latin typeface="Times New Roman" pitchFamily="18" charset="0"/>
                <a:cs typeface="Times New Roman" pitchFamily="18" charset="0"/>
              </a:rPr>
              <a:t>considerations </a:t>
            </a: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Qualification  of test users</a:t>
            </a:r>
          </a:p>
          <a:p>
            <a:r>
              <a:rPr lang="en-US" dirty="0" smtClean="0"/>
              <a:t>Responsibility of administrator </a:t>
            </a:r>
          </a:p>
          <a:p>
            <a:r>
              <a:rPr lang="en-US" dirty="0" smtClean="0"/>
              <a:t>Readiness of a test for release</a:t>
            </a:r>
          </a:p>
          <a:p>
            <a:r>
              <a:rPr lang="en-US" dirty="0" smtClean="0"/>
              <a:t>Responsibilities   and qualifications of public representatives</a:t>
            </a:r>
          </a:p>
          <a:p>
            <a:r>
              <a:rPr lang="en-US" dirty="0" smtClean="0"/>
              <a:t>security of testing materials</a:t>
            </a:r>
          </a:p>
          <a:p>
            <a:endParaRPr lang="en-US" dirty="0"/>
          </a:p>
        </p:txBody>
      </p:sp>
    </p:spTree>
    <p:extLst>
      <p:ext uri="{BB962C8B-B14F-4D97-AF65-F5344CB8AC3E}">
        <p14:creationId xmlns:p14="http://schemas.microsoft.com/office/powerpoint/2010/main" val="2083479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990600"/>
            <a:ext cx="6400800" cy="990600"/>
          </a:xfrm>
        </p:spPr>
        <p:txBody>
          <a:bodyPr>
            <a:normAutofit/>
          </a:bodyPr>
          <a:lstStyle/>
          <a:p>
            <a:r>
              <a:rPr lang="en-US" sz="2000" dirty="0" smtClean="0">
                <a:latin typeface="Times New Roman" pitchFamily="18" charset="0"/>
                <a:cs typeface="Times New Roman" pitchFamily="18" charset="0"/>
              </a:rPr>
              <a:t>Cultural considerations</a:t>
            </a: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Impact of test on minorities and women</a:t>
            </a:r>
          </a:p>
          <a:p>
            <a:r>
              <a:rPr lang="en-US" dirty="0"/>
              <a:t>Low performance of  </a:t>
            </a:r>
            <a:r>
              <a:rPr lang="en-US" dirty="0" smtClean="0"/>
              <a:t>racially , culturally </a:t>
            </a:r>
            <a:r>
              <a:rPr lang="en-US" dirty="0"/>
              <a:t>and linguistically diverse </a:t>
            </a:r>
            <a:r>
              <a:rPr lang="en-US" dirty="0" smtClean="0"/>
              <a:t>individuals</a:t>
            </a:r>
          </a:p>
          <a:p>
            <a:r>
              <a:rPr lang="en-US" dirty="0" smtClean="0"/>
              <a:t>Deficiency of motivation</a:t>
            </a:r>
          </a:p>
          <a:p>
            <a:endParaRPr lang="en-US" dirty="0" smtClean="0"/>
          </a:p>
          <a:p>
            <a:endParaRPr lang="en-US" dirty="0"/>
          </a:p>
        </p:txBody>
      </p:sp>
    </p:spTree>
    <p:extLst>
      <p:ext uri="{BB962C8B-B14F-4D97-AF65-F5344CB8AC3E}">
        <p14:creationId xmlns:p14="http://schemas.microsoft.com/office/powerpoint/2010/main" val="3946032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indent="0">
              <a:buNone/>
            </a:pPr>
            <a:r>
              <a:rPr lang="en-US" dirty="0"/>
              <a:t>Ford, D. (2017). Intelligence Testing and Cultural Diversity: Concerns, Cautions, and Considerations | The National Research Center on the Gifted and Talented (1990-2013). Retrieved from </a:t>
            </a:r>
            <a:r>
              <a:rPr lang="en-US" dirty="0">
                <a:hlinkClick r:id="rId2"/>
              </a:rPr>
              <a:t>https://nrcgt.uconn.edu/research-based_resources/ford5</a:t>
            </a:r>
            <a:r>
              <a:rPr lang="en-US" dirty="0" smtClean="0">
                <a:hlinkClick r:id="rId2"/>
              </a:rPr>
              <a:t>/</a:t>
            </a:r>
            <a:endParaRPr lang="en-US" dirty="0" smtClean="0"/>
          </a:p>
          <a:p>
            <a:pPr indent="0">
              <a:buNone/>
            </a:pPr>
            <a:r>
              <a:rPr lang="en-US" dirty="0"/>
              <a:t>Sternberg, R. J. (Ed.). (2018). Guide to publishing in psychology journals. Cambridge University Press.</a:t>
            </a:r>
          </a:p>
        </p:txBody>
      </p:sp>
    </p:spTree>
    <p:extLst>
      <p:ext uri="{BB962C8B-B14F-4D97-AF65-F5344CB8AC3E}">
        <p14:creationId xmlns:p14="http://schemas.microsoft.com/office/powerpoint/2010/main" val="25008124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220</TotalTime>
  <Words>634</Words>
  <Application>Microsoft Office PowerPoint</Application>
  <PresentationFormat>On-screen Show (4:3)</PresentationFormat>
  <Paragraphs>29</Paragraphs>
  <Slides>5</Slides>
  <Notes>3</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Couture</vt:lpstr>
      <vt:lpstr>assessments and education</vt:lpstr>
      <vt:lpstr>use of assessments in education</vt:lpstr>
      <vt:lpstr>ethical considerations </vt:lpstr>
      <vt:lpstr>Cultural considerations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assessments and education</dc:title>
  <dc:creator>user</dc:creator>
  <cp:lastModifiedBy>user</cp:lastModifiedBy>
  <cp:revision>14</cp:revision>
  <dcterms:created xsi:type="dcterms:W3CDTF">2019-07-01T14:46:24Z</dcterms:created>
  <dcterms:modified xsi:type="dcterms:W3CDTF">2019-07-01T18:26:45Z</dcterms:modified>
</cp:coreProperties>
</file>